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1" r:id="rId2"/>
    <p:sldId id="266" r:id="rId3"/>
    <p:sldId id="264" r:id="rId4"/>
    <p:sldId id="281" r:id="rId5"/>
    <p:sldId id="305" r:id="rId6"/>
    <p:sldId id="290" r:id="rId7"/>
    <p:sldId id="279" r:id="rId8"/>
    <p:sldId id="303" r:id="rId9"/>
    <p:sldId id="304" r:id="rId10"/>
    <p:sldId id="306" r:id="rId11"/>
    <p:sldId id="271" r:id="rId12"/>
    <p:sldId id="268" r:id="rId13"/>
    <p:sldId id="30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 C" initials="AC" lastIdx="1" clrIdx="0">
    <p:extLst>
      <p:ext uri="{19B8F6BF-5375-455C-9EA6-DF929625EA0E}">
        <p15:presenceInfo xmlns:p15="http://schemas.microsoft.com/office/powerpoint/2012/main" xmlns="" userId="39b63a2dd76057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FD816-1367-4997-B9FE-657724C42F11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68C6-4862-46FC-9AE5-6B4E6DBE5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56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68C6-4862-46FC-9AE5-6B4E6DBE56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FDE44-3196-498E-A603-8183451638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6DC3D-C717-495C-B489-C044A339A55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81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8ACD5-509C-B246-54EA-F736DCF9C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9E8F59-FCD7-7F19-D05C-7E60D208E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59BE58-32B9-03F5-538D-5E627DC0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0259-317E-4844-9DD4-E12415291121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06D0B8-E874-2553-958D-88D15193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3D48AC-7CAA-97B4-E394-5616C325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ABDD-FE7F-47F3-8C9B-616DDFE38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23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45D9F6-BBDB-F10B-65FB-966E944D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2A9F12-236E-16BC-E3E1-29259E6A0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61E814-591B-E454-A9B6-AC0E49D3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0259-317E-4844-9DD4-E12415291121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6812CF-7F24-C1D6-FAA7-26A88673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2AEDD0-8466-3F9E-6D86-68F6057A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ABDD-FE7F-47F3-8C9B-616DDFE38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07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32CC762-737D-94CF-003F-C2E6A174F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48B769-AF64-04DC-25EC-D78A5C428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4C29C8-D617-E337-2D5D-4B8347F4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0259-317E-4844-9DD4-E12415291121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006571-18D1-90E8-F08B-920A9CDA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6C8E66-A564-7CA6-218F-3DB5B8DC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ABDD-FE7F-47F3-8C9B-616DDFE38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48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56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14626-4868-658D-63ED-3480CA2D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840357-40E5-911F-A9CF-0CD089241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A9F3F3-388D-9D72-3D19-DDE9955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0259-317E-4844-9DD4-E12415291121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8795C9-7C3E-2E63-D11F-AE2DCBFC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1D8DD1-E443-813C-A31E-FCA9F4A6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ABDD-FE7F-47F3-8C9B-616DDFE38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41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6CBB46-827C-034A-B06B-91DC46C1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14A23B-760A-EF19-BD8C-E3F581776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91189C-F5BD-6C3C-4A16-9215B3F0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0259-317E-4844-9DD4-E12415291121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5000AC-814C-8B65-2019-898E20E6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10106B-57AD-F4DE-C681-FA4A961B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ABDD-FE7F-47F3-8C9B-616DDFE38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11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9FB73-2307-D852-F750-2DC265A1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39F1BC-61E5-5668-A2E0-F38BFD35F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644D00-10FD-6EAC-D666-98F47E36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0E96CF-86DC-84E9-ED0F-2C4B0EDC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0259-317E-4844-9DD4-E12415291121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53CEC9-79B5-FED3-80CC-86D17FAB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FF0344-1991-B81E-2B3E-7A43AEF6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ABDD-FE7F-47F3-8C9B-616DDFE38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29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56F47B-C365-12EA-4A87-196AA3A7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449319-4FBF-3747-7A89-4F54FCD0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A3AE9B-0E2E-B067-51C1-9621FE41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7A92254-476B-A0C2-9F51-F8997E058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9D37B99-14A3-243A-15B5-95B3119B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92C4B65-C87E-5F2B-4353-4C84F3A2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0259-317E-4844-9DD4-E12415291121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1EDFCBE-19D3-B264-DD5A-54333B3C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3E15131-76D4-F727-BF6F-FEF306FD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ABDD-FE7F-47F3-8C9B-616DDFE38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31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D08507-1F66-B706-FDA7-42A50082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D0D866-AB76-41E6-6156-AA78C6B8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0259-317E-4844-9DD4-E12415291121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E18E478-0CA9-6CED-DAAE-14DF2F71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8C5C439-9CAA-595D-996D-DF609B03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ABDD-FE7F-47F3-8C9B-616DDFE38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76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1C0A291-A2A4-692F-246A-B08D59DC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0259-317E-4844-9DD4-E12415291121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7EDAA4A-883F-8E49-E26F-022238C6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DEE30F2-DA6A-0CC9-07E3-A1460BC6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ABDD-FE7F-47F3-8C9B-616DDFE38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53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7032E-1BCB-04D3-7E45-A821219F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47A22E-D183-A2A6-7BB1-B263DFEB6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DC60DD-53BB-5990-CE9C-508DB78F0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07113F-38FC-E102-EB3E-2C679C7D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0259-317E-4844-9DD4-E12415291121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C5D8F5-072F-758B-D55F-DB28CC28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EF6AA0-E8C6-A642-33F9-29F68814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ABDD-FE7F-47F3-8C9B-616DDFE38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67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330DB9-CE35-BAFB-4531-C1EDB641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EFF4173-CFC0-7A11-1DF6-CC26F877F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6D82107-15F7-E554-EBD5-DC69D4DC7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3192E3-CF67-7881-1FA4-2F85F54D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0259-317E-4844-9DD4-E12415291121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B66569-34CC-0627-9AFC-5888359F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E6762A-864E-F875-F912-EF274D7F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ABDD-FE7F-47F3-8C9B-616DDFE38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35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87ED2F-6CCB-640D-72D1-4F7406F0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9AE719-1AA6-0E24-A550-60B467CD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C2AE92-38FC-16F9-5140-E51C49074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0259-317E-4844-9DD4-E12415291121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443223-5DD4-1DE2-A2C4-7DFF77117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D8A1D1-C151-D75A-96C7-14ACC8F63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3ABDD-FE7F-47F3-8C9B-616DDFE38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38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55.jpeg"/><Relationship Id="rId7" Type="http://schemas.openxmlformats.org/officeDocument/2006/relationships/image" Target="../media/image6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znanio.ru/person/Svetlana_0205" TargetMode="External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4.jpeg"/><Relationship Id="rId4" Type="http://schemas.openxmlformats.org/officeDocument/2006/relationships/image" Target="../media/image70.jpeg"/><Relationship Id="rId9" Type="http://schemas.openxmlformats.org/officeDocument/2006/relationships/hyperlink" Target="https://kuzschool1.gosuslugi.ru/nasha-shkola/nash-kollektiv/stranitsa-pedagoga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hyperlink" Target="http://www.kuzschool1.gosuslugi.ru/" TargetMode="External"/><Relationship Id="rId7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nanio.ru/person/Svetlana_0205" TargetMode="External"/><Relationship Id="rId5" Type="http://schemas.openxmlformats.org/officeDocument/2006/relationships/hyperlink" Target="https://nsportal.ru/mihaylova-svetlana-borisovna" TargetMode="External"/><Relationship Id="rId4" Type="http://schemas.openxmlformats.org/officeDocument/2006/relationships/hyperlink" Target="http://www.nsportal.ru/" TargetMode="External"/><Relationship Id="rId9" Type="http://schemas.openxmlformats.org/officeDocument/2006/relationships/image" Target="../media/image7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vetlana_0205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sportal.ru/mihaylova-svetlana-borisovn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6.pn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89"/>
          <p:cNvPicPr>
            <a:picLocks noChangeAspect="1"/>
          </p:cNvPicPr>
          <p:nvPr/>
        </p:nvPicPr>
        <p:blipFill rotWithShape="1">
          <a:blip r:embed="rId3"/>
          <a:srcRect b="62006"/>
          <a:stretch/>
        </p:blipFill>
        <p:spPr>
          <a:xfrm>
            <a:off x="1425400" y="2350327"/>
            <a:ext cx="9193417" cy="1785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98AF5C-D6F5-556E-C7B0-5C115F93EBBC}"/>
              </a:ext>
            </a:extLst>
          </p:cNvPr>
          <p:cNvSpPr txBox="1"/>
          <p:nvPr/>
        </p:nvSpPr>
        <p:spPr>
          <a:xfrm>
            <a:off x="8029793" y="5174664"/>
            <a:ext cx="2419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2021-2024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725105" y="0"/>
            <a:ext cx="9294829" cy="774750"/>
          </a:xfrm>
          <a:prstGeom prst="parallelogram">
            <a:avLst>
              <a:gd name="adj" fmla="val 64063"/>
            </a:avLst>
          </a:prstGeom>
          <a:gradFill>
            <a:gsLst>
              <a:gs pos="0">
                <a:srgbClr val="B99A57"/>
              </a:gs>
              <a:gs pos="84000">
                <a:srgbClr val="B99A57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1000056" y="82404"/>
            <a:ext cx="10188038" cy="772440"/>
          </a:xfrm>
          <a:prstGeom prst="rect">
            <a:avLst/>
          </a:prstGeom>
          <a:noFill/>
        </p:spPr>
        <p:txBody>
          <a:bodyPr vert="horz" lIns="91433" tIns="45717" rIns="91433" bIns="45717" rtlCol="0" anchor="ctr">
            <a:noAutofit/>
          </a:bodyPr>
          <a:lstStyle>
            <a:lvl1pPr algn="ctr" defTabSz="843915" rtl="0" eaLnBrk="1" latinLnBrk="0" hangingPunct="1">
              <a:spcBef>
                <a:spcPct val="0"/>
              </a:spcBef>
              <a:buNone/>
              <a:defRPr sz="40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391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ДОСТИЖЕНИЯ </a:t>
            </a:r>
            <a:r>
              <a:rPr kumimoji="0" lang="ru-RU" sz="2911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НАСТАВЛЯЕМОЙ</a:t>
            </a:r>
            <a:r>
              <a:rPr kumimoji="0" lang="ru-RU" sz="2911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СОРОКИНОЙ А.А.</a:t>
            </a:r>
            <a:r>
              <a:rPr kumimoji="0" lang="ru-RU" sz="2911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29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455D7E2-4C47-41A8-BBC4-3387A0B1CA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984" y="841366"/>
            <a:ext cx="2372961" cy="2372961"/>
          </a:xfrm>
        </p:spPr>
      </p:pic>
      <p:pic>
        <p:nvPicPr>
          <p:cNvPr id="3073" name="Picture 1" descr="C:\Users\школа1\Documents\2022-2023\наставник 2022-2023\лучший наставник\фото наставник\IMG-ba8ce77e7f36b6ad442730221e4eec4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032" y="2240280"/>
            <a:ext cx="2184654" cy="2912872"/>
          </a:xfrm>
          <a:prstGeom prst="rect">
            <a:avLst/>
          </a:prstGeom>
          <a:noFill/>
        </p:spPr>
      </p:pic>
      <p:pic>
        <p:nvPicPr>
          <p:cNvPr id="3074" name="Picture 2" descr="C:\Users\школа1\Documents\2022-2023\наставник 2022-2023\лучший наставник\фото наставник\нач классы 7.10.2021\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23576" y="886968"/>
            <a:ext cx="1399032" cy="2250732"/>
          </a:xfrm>
          <a:prstGeom prst="rect">
            <a:avLst/>
          </a:prstGeom>
          <a:noFill/>
        </p:spPr>
      </p:pic>
      <p:pic>
        <p:nvPicPr>
          <p:cNvPr id="3076" name="Picture 4" descr="C:\Users\школа1\Documents\2022-2023\наставник 2022-2023\лучший наставник\деятельность наставляемых\Сорокина Ан. Солнечный све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1044" y="4123944"/>
            <a:ext cx="1698907" cy="2401282"/>
          </a:xfrm>
          <a:prstGeom prst="rect">
            <a:avLst/>
          </a:prstGeom>
          <a:noFill/>
        </p:spPr>
      </p:pic>
      <p:pic>
        <p:nvPicPr>
          <p:cNvPr id="3077" name="Picture 5" descr="C:\Users\школа1\Documents\2022-2023\фото 2022 - 2023\Пасха 3А +Сорокина АА.jpg"/>
          <p:cNvPicPr>
            <a:picLocks noChangeAspect="1" noChangeArrowheads="1"/>
          </p:cNvPicPr>
          <p:nvPr/>
        </p:nvPicPr>
        <p:blipFill>
          <a:blip r:embed="rId7" cstate="print"/>
          <a:srcRect l="8870" r="7457" b="12878"/>
          <a:stretch>
            <a:fillRect/>
          </a:stretch>
        </p:blipFill>
        <p:spPr bwMode="auto">
          <a:xfrm>
            <a:off x="9162288" y="4517136"/>
            <a:ext cx="2587752" cy="2020824"/>
          </a:xfrm>
          <a:prstGeom prst="rect">
            <a:avLst/>
          </a:prstGeom>
          <a:noFill/>
        </p:spPr>
      </p:pic>
      <p:pic>
        <p:nvPicPr>
          <p:cNvPr id="3" name="Picture 2" descr="C:\Users\школа1\Desktop\Наставник 2023-2024\Отчет наставника 2022-2023\сорокина трансляция опыта.jpg"/>
          <p:cNvPicPr>
            <a:picLocks noChangeAspect="1" noChangeArrowheads="1"/>
          </p:cNvPicPr>
          <p:nvPr/>
        </p:nvPicPr>
        <p:blipFill>
          <a:blip r:embed="rId8" cstate="print"/>
          <a:srcRect r="5004"/>
          <a:stretch>
            <a:fillRect/>
          </a:stretch>
        </p:blipFill>
        <p:spPr bwMode="auto">
          <a:xfrm>
            <a:off x="3277476" y="4133088"/>
            <a:ext cx="1724291" cy="249631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24912" y="1781667"/>
            <a:ext cx="7525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Победитель Всероссийской конкурса «Теория воспитания»;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Призер регионального конкурса методических разработок уроков и внеурочных занятий «Академический успех»;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Призер межрегионального конкурса «Наследие А.Ф.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Юртова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частник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межрегиональной педагогической школы Профсоюза;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 Всероссийской научно-практической конференции: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Педагогические проблемы в образовании: теория и практика», посвященной 200-летию со дня рождения К.Д. Ушинского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Главный результат:  присвоение 1 квалификационной категории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июнь 2024 г.)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школа1\Desktop\Наставник 2023-2024\Сорокина аттестация сканы\раздел 6.4. награды5.jpg"/>
          <p:cNvPicPr>
            <a:picLocks noChangeAspect="1" noChangeArrowheads="1"/>
          </p:cNvPicPr>
          <p:nvPr/>
        </p:nvPicPr>
        <p:blipFill>
          <a:blip r:embed="rId9" cstate="print"/>
          <a:srcRect l="9302" t="5968" r="6140" b="5738"/>
          <a:stretch>
            <a:fillRect/>
          </a:stretch>
        </p:blipFill>
        <p:spPr bwMode="auto">
          <a:xfrm>
            <a:off x="5184648" y="4160521"/>
            <a:ext cx="1700486" cy="244059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600200" y="859536"/>
            <a:ext cx="8549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СОРОКИНА АНАСТАСИЯ АЛЕКСАНДРОВНА,</a:t>
            </a:r>
          </a:p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 МБОУ СШ №1 р.п. Кузоватово</a:t>
            </a:r>
            <a:endParaRPr 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58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-552450" y="205274"/>
            <a:ext cx="12102579" cy="765123"/>
          </a:xfrm>
          <a:prstGeom prst="parallelogram">
            <a:avLst>
              <a:gd name="adj" fmla="val 64063"/>
            </a:avLst>
          </a:prstGeom>
          <a:gradFill>
            <a:gsLst>
              <a:gs pos="0">
                <a:srgbClr val="B99A57"/>
              </a:gs>
              <a:gs pos="84000">
                <a:srgbClr val="B99A57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ПРЕДСТАВЛЕНИЕ ОПЫТА НАСТАВНИЧЕСТВА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747967C-3D22-4E26-AC2A-926DFE34FE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984" y="841366"/>
            <a:ext cx="2372961" cy="2372961"/>
          </a:xfrm>
        </p:spPr>
      </p:pic>
      <p:pic>
        <p:nvPicPr>
          <p:cNvPr id="1027" name="Picture 3" descr="C:\Users\школа1\Desktop\Наставник 2023-2024\Аттестация педагог-наставник\раздел 6\конкурс практик наставни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6599" y="4023360"/>
            <a:ext cx="1827985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школа1\Desktop\Наставник 2023-2024\Аттестация педагог-наставник\раздел 6\лучший педагог 2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9017" y="4050791"/>
            <a:ext cx="1853182" cy="25492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школа1\Desktop\Наставник 2023-2024\Аттестация педагог-наставник\раздел 6\программа наставника становление  молодого педагог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4813" y="1249781"/>
            <a:ext cx="1849027" cy="2614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школа1\Desktop\Наставник 2023-2024\Аттестация педагог-наставник\раздел 6\программа наставни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1769" y="1261872"/>
            <a:ext cx="1835793" cy="25953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2" name="Picture 8" descr="C:\Users\школа1\Desktop\Наставник 2023-2024\Аттестация педагог-наставник\раздел 6\SMART май 2023.JPG"/>
          <p:cNvPicPr>
            <a:picLocks noChangeAspect="1" noChangeArrowheads="1"/>
          </p:cNvPicPr>
          <p:nvPr/>
        </p:nvPicPr>
        <p:blipFill>
          <a:blip r:embed="rId7" cstate="print"/>
          <a:srcRect l="14175" r="2896" b="8975"/>
          <a:stretch>
            <a:fillRect/>
          </a:stretch>
        </p:blipFill>
        <p:spPr bwMode="auto">
          <a:xfrm>
            <a:off x="6099048" y="4004005"/>
            <a:ext cx="1773936" cy="25853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01752" y="1444752"/>
          <a:ext cx="5504688" cy="5047488"/>
        </p:xfrm>
        <a:graphic>
          <a:graphicData uri="http://schemas.openxmlformats.org/drawingml/2006/table">
            <a:tbl>
              <a:tblPr/>
              <a:tblGrid>
                <a:gridCol w="409735"/>
                <a:gridCol w="2983682"/>
                <a:gridCol w="2111271"/>
              </a:tblGrid>
              <a:tr h="25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700" b="1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Calibri"/>
                          <a:cs typeface="Times New Roman"/>
                        </a:rPr>
                        <a:t>Название публикации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Calibri"/>
                          <a:cs typeface="Times New Roman"/>
                        </a:rPr>
                        <a:t>Название сборника,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Calibri"/>
                          <a:cs typeface="Times New Roman"/>
                        </a:rPr>
                        <a:t>Интернет - адрес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2021 г.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«Интерактивные уроки немецкого  языка с использованием материалов открытого информационно-образовательного портала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« Российская электронная школа»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Сборник материалов 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региональной заочной научно-практической конференции «Преподавание гуманитарных дисциплин в условиях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цифровизации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», ФГБОУ ВО «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УлГПУ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им. И.Н.Ульянова», под ред.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Курошиной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Л.Н., г.Ульяновск, 2021 г.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2022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Программа наставника по направлению «Классное руководство»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https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://</a:t>
                      </a:r>
                      <a:r>
                        <a:rPr lang="en-US" sz="8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znanio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.</a:t>
                      </a:r>
                      <a:r>
                        <a:rPr lang="en-US" sz="8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ru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/</a:t>
                      </a:r>
                      <a:r>
                        <a:rPr lang="en-US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person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/</a:t>
                      </a:r>
                      <a:r>
                        <a:rPr lang="en-US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Svetlana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_0205</a:t>
                      </a:r>
                      <a:r>
                        <a:rPr lang="ru-RU" sz="800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2022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Программа наставника по направлению «Становление молодого педагога»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https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://</a:t>
                      </a:r>
                      <a:r>
                        <a:rPr lang="en-US" sz="8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znanio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.</a:t>
                      </a:r>
                      <a:r>
                        <a:rPr lang="en-US" sz="8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ru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/</a:t>
                      </a:r>
                      <a:r>
                        <a:rPr lang="en-US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person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/</a:t>
                      </a:r>
                      <a:r>
                        <a:rPr lang="en-US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Svetlana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_0205</a:t>
                      </a:r>
                      <a:r>
                        <a:rPr lang="ru-RU" sz="800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2022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Становление молодого педагога через реализацию программы наставничества в образовательной организации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https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://</a:t>
                      </a:r>
                      <a:r>
                        <a:rPr lang="en-US" sz="8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znanio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.</a:t>
                      </a:r>
                      <a:r>
                        <a:rPr lang="en-US" sz="8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ru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/</a:t>
                      </a:r>
                      <a:r>
                        <a:rPr lang="en-US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person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/</a:t>
                      </a:r>
                      <a:r>
                        <a:rPr lang="en-US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Svetlana</a:t>
                      </a: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_0205</a:t>
                      </a:r>
                      <a:r>
                        <a:rPr lang="ru-RU" sz="800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2023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Приобщение подростков к традициям национального искусства через внеурочную деятельность «Школьная театральная студия»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Сборник статей «Родной язык, живи и процветай», Ульяновск, 2023 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2023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Статья «Использование современных образовательных технологий в практике наставничества через внедрение активных форм работы»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Журнал ««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SMART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образование», Ульяновск  (май 2023 года)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2023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Статья «Преемственность в урочной и внеурочной деятельности при работе с одаренными учащимися в процессе обучения иностранному языку»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Сборник материалов VII Всероссийской научно-практической конференции «Культура, искусство, образование: история и современность» (г. Ульяновск, 15 марта 2023 г.) 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2023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Статья «Преемственность в урочной и внеурочной деятельности при работе с одаренными учащимися в процессе обучения иностранному языку»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Сборник материалов Всероссийской научно-практической конференции, посвященной 200-летию Д.К.Ушинского «Педагогические проблемы в образовании: теория и практика» (г. Димитровград, 13 апреля 2023 г.)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2024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Программа наставника по направлению «Становление молодого педагога»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https://kuzschool1.gosuslugi.ru/nasha-shkola/nash-kollektiv/stranitsa-pedagoga/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2024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Программа наставника по направлению «Классное руководство»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https://kuzschool1.gosuslugi.ru/nasha-shkola/nash-kollektiv/stranitsa-pedagoga/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2024г.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Система тренинговых занятий в работе наставника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https://kuzschool1.gosuslugi.ru/nasha-shkola/nash-kollektiv/stranitsa-pedagoga/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2024г.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Современные технологии в практике наставничества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https://kuzschool1.gosuslugi.ru/nasha-shkola/nash-kollektiv/stranitsa-pedagoga/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1" marR="4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3" name="Picture 9" descr="C:\Users\школа1\Desktop\Наставник 2023-2024\Аттестация педагог-наставник\раздел 6\лучший наставник 202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83296" y="1228284"/>
            <a:ext cx="1934506" cy="2661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>
            <a:off x="42785" y="9627"/>
            <a:ext cx="12102579" cy="765123"/>
          </a:xfrm>
          <a:prstGeom prst="parallelogram">
            <a:avLst>
              <a:gd name="adj" fmla="val 64063"/>
            </a:avLst>
          </a:prstGeom>
          <a:gradFill>
            <a:gsLst>
              <a:gs pos="0">
                <a:srgbClr val="B99A57"/>
              </a:gs>
              <a:gs pos="84000">
                <a:srgbClr val="B99A57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846030" y="55834"/>
            <a:ext cx="10592741" cy="772440"/>
          </a:xfrm>
          <a:prstGeom prst="rect">
            <a:avLst/>
          </a:prstGeom>
          <a:noFill/>
        </p:spPr>
        <p:txBody>
          <a:bodyPr vert="horz" lIns="91433" tIns="45717" rIns="91433" bIns="45717" rtlCol="0" anchor="ctr">
            <a:noAutofit/>
          </a:bodyPr>
          <a:lstStyle>
            <a:lvl1pPr algn="ctr" defTabSz="843915" rtl="0" eaLnBrk="1" latinLnBrk="0" hangingPunct="1">
              <a:spcBef>
                <a:spcPct val="0"/>
              </a:spcBef>
              <a:buNone/>
              <a:defRPr sz="40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391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ОБЕСПЕЧЕНИЕ ВЕДЕНИЯ  САЙТА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1516C2B-9EC4-5DB9-BF6B-13BF0CF13A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6240" y="841366"/>
            <a:ext cx="11332065" cy="237276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A4EAE3-46F5-6C18-024B-09E24A018253}"/>
              </a:ext>
            </a:extLst>
          </p:cNvPr>
          <p:cNvSpPr txBox="1"/>
          <p:nvPr/>
        </p:nvSpPr>
        <p:spPr>
          <a:xfrm>
            <a:off x="954074" y="4544606"/>
            <a:ext cx="8846874" cy="61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310129" y="1371600"/>
            <a:ext cx="61996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по различным направлениям работы педагога- наставника  Михайловой С.Б.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«Странице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школьного сайта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kuzschool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1.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gosuslugi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0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сайте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nsportal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странице учителя иностранного языка Михайловой С.Б.,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https://nsportal.ru/mihaylova-svetlana-borisovna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сайте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znanio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person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Svetlana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_0205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1\Desktop\attachment (1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40193" y="1133856"/>
            <a:ext cx="2222360" cy="4809744"/>
          </a:xfrm>
          <a:prstGeom prst="rect">
            <a:avLst/>
          </a:prstGeom>
          <a:noFill/>
        </p:spPr>
      </p:pic>
      <p:pic>
        <p:nvPicPr>
          <p:cNvPr id="1027" name="Picture 3" descr="C:\Users\школа1\Desktop\IMG_44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8947" y="4453976"/>
            <a:ext cx="2850664" cy="2137998"/>
          </a:xfrm>
          <a:prstGeom prst="rect">
            <a:avLst/>
          </a:prstGeom>
          <a:noFill/>
        </p:spPr>
      </p:pic>
      <p:pic>
        <p:nvPicPr>
          <p:cNvPr id="1028" name="Picture 4" descr="C:\Users\школа1\Desktop\IMG_449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230" y="1227840"/>
            <a:ext cx="2950591" cy="22129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/>
          <p:nvPr/>
        </p:nvSpPr>
        <p:spPr>
          <a:xfrm>
            <a:off x="1844887" y="364740"/>
            <a:ext cx="8798725" cy="980374"/>
          </a:xfrm>
          <a:prstGeom prst="rect">
            <a:avLst/>
          </a:prstGeom>
          <a:noFill/>
        </p:spPr>
        <p:txBody>
          <a:bodyPr vert="horz" lIns="91433" tIns="45717" rIns="91433" bIns="45717" rtlCol="0" anchor="ctr">
            <a:noAutofit/>
          </a:bodyPr>
          <a:lstStyle>
            <a:lvl1pPr algn="ctr" defTabSz="843915" rtl="0" eaLnBrk="1" latinLnBrk="0" hangingPunct="1">
              <a:spcBef>
                <a:spcPct val="0"/>
              </a:spcBef>
              <a:buNone/>
              <a:defRPr sz="40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391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3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 </a:t>
            </a:r>
            <a:r>
              <a:rPr lang="ru-RU" sz="3638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МИХАЙЛОВОЙ С.Б.</a:t>
            </a:r>
            <a:endParaRPr kumimoji="0" lang="ru-RU" sz="363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D96BA5-D87E-1758-E3FA-30A2D343FF02}"/>
              </a:ext>
            </a:extLst>
          </p:cNvPr>
          <p:cNvSpPr txBox="1"/>
          <p:nvPr/>
        </p:nvSpPr>
        <p:spPr>
          <a:xfrm>
            <a:off x="2112264" y="1362456"/>
            <a:ext cx="86300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hlinkClick r:id="rId3"/>
              </a:rPr>
              <a:t>Svetlana_0205@mail.ru</a:t>
            </a:r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89278206726</a:t>
            </a:r>
          </a:p>
          <a:p>
            <a:endParaRPr lang="en-US" sz="4400" dirty="0" smtClean="0"/>
          </a:p>
          <a:p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0080" y="3982998"/>
            <a:ext cx="10917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https://nsportal.ru/mihaylova-svetlana-borisovna</a:t>
            </a:r>
            <a:r>
              <a:rPr lang="ru-RU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/>
        </p:nvSpPr>
        <p:spPr>
          <a:xfrm>
            <a:off x="466344" y="469861"/>
            <a:ext cx="7872983" cy="194839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76243" rIns="0" bIns="0" rtlCol="0" anchor="ctr" anchorCtr="0">
            <a:spAutoFit/>
          </a:bodyPr>
          <a:lstStyle>
            <a:lvl1pPr marL="0" lvl="0" indent="0" algn="ctr" defTabSz="15081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55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42" marR="0" lvl="0" indent="0" algn="l" defTabSz="1508125" rtl="0" eaLnBrk="1" fontAlgn="base" latinLnBrk="0" hangingPunct="1">
              <a:lnSpc>
                <a:spcPct val="100000"/>
              </a:lnSpc>
              <a:spcBef>
                <a:spcPts val="27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91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МИХАЙЛОВА СВЕТЛАНА БОРИСОВНА,</a:t>
            </a:r>
            <a:endParaRPr kumimoji="0" lang="ru-RU" sz="19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9242" marR="0" lvl="0" indent="0" algn="just" defTabSz="1508125" rtl="0" eaLnBrk="1" fontAlgn="base" latinLnBrk="0" hangingPunct="1">
              <a:lnSpc>
                <a:spcPct val="100000"/>
              </a:lnSpc>
              <a:spcBef>
                <a:spcPts val="27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учитель иностранного языка МБОУ СШ №1 р.п. Кузоватово,</a:t>
            </a:r>
          </a:p>
          <a:p>
            <a:pPr marL="9242" marR="0" lvl="0" indent="0" algn="just" defTabSz="1508125" rtl="0" eaLnBrk="1" fontAlgn="base" latinLnBrk="0" hangingPunct="1">
              <a:lnSpc>
                <a:spcPct val="100000"/>
              </a:lnSpc>
              <a:spcBef>
                <a:spcPts val="27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педагог-наставник Ульяновской области,</a:t>
            </a:r>
          </a:p>
          <a:p>
            <a:pPr marL="9242" marR="0" lvl="0" indent="0" algn="just" defTabSz="1508125" rtl="0" eaLnBrk="1" fontAlgn="base" latinLnBrk="0" hangingPunct="1">
              <a:lnSpc>
                <a:spcPct val="100000"/>
              </a:lnSpc>
              <a:spcBef>
                <a:spcPts val="27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Почетный работник общего образования Российской Федерации,</a:t>
            </a:r>
          </a:p>
          <a:p>
            <a:pPr marL="9242" marR="0" lvl="0" indent="0" algn="just" defTabSz="1508125" rtl="0" eaLnBrk="1" fontAlgn="base" latinLnBrk="0" hangingPunct="1">
              <a:lnSpc>
                <a:spcPct val="100000"/>
              </a:lnSpc>
              <a:spcBef>
                <a:spcPts val="27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Победитель конкурса лучших учителей (2007; 2013; 2024)</a:t>
            </a:r>
          </a:p>
          <a:p>
            <a:pPr marL="9242" marR="0" lvl="0" indent="0" algn="just" defTabSz="1508125" rtl="0" eaLnBrk="1" fontAlgn="base" latinLnBrk="0" hangingPunct="1">
              <a:lnSpc>
                <a:spcPct val="100000"/>
              </a:lnSpc>
              <a:spcBef>
                <a:spcPts val="27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object 2"/>
          <p:cNvSpPr txBox="1">
            <a:spLocks noGrp="1"/>
          </p:cNvSpPr>
          <p:nvPr/>
        </p:nvSpPr>
        <p:spPr>
          <a:xfrm>
            <a:off x="4206240" y="2258567"/>
            <a:ext cx="7653528" cy="1350798"/>
          </a:xfrm>
          <a:prstGeom prst="rect">
            <a:avLst/>
          </a:prstGeom>
        </p:spPr>
        <p:txBody>
          <a:bodyPr vert="horz" wrap="square" lIns="0" tIns="76243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26" b="1" i="0" u="none" strike="noStrike" kern="1200" cap="none" spc="-3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+mn-ea"/>
            </a:endParaRPr>
          </a:p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26" b="1" spc="-3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26" b="1" i="0" u="none" strike="noStrike" kern="1200" cap="none" spc="-3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26" name="Picture 2" descr="C:\Users\школа1\Desktop\2023-2024\Михайлова 2022-2023.jpg"/>
          <p:cNvPicPr>
            <a:picLocks noChangeAspect="1" noChangeArrowheads="1"/>
          </p:cNvPicPr>
          <p:nvPr/>
        </p:nvPicPr>
        <p:blipFill>
          <a:blip r:embed="rId3" cstate="print"/>
          <a:srcRect l="33629" b="17783"/>
          <a:stretch>
            <a:fillRect/>
          </a:stretch>
        </p:blipFill>
        <p:spPr bwMode="auto">
          <a:xfrm>
            <a:off x="246889" y="2496312"/>
            <a:ext cx="3144142" cy="3511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85032" y="2240280"/>
            <a:ext cx="8238744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lvl="0" algn="ctr">
              <a:spcBef>
                <a:spcPts val="600"/>
              </a:spcBef>
              <a:defRPr/>
            </a:pPr>
            <a:r>
              <a:rPr lang="ru-RU" sz="2800" b="1" spc="-3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ДОСТИЖЕНИЯ ЗА 2021-2024 гг.: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Почетная грамота Губернатора Ульяновской области (2021 г.);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Лауреат 1 степени регионального заочного конкурса имени И.Н. Ульянова  «Лучший педагог образовательного учреждения Ульяновской области» в номинации «Я – методист» (2021 г.);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Победитель Международного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грантового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конкурса проектов в рамках Года Германии в России (2021г.);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Победитель регионального конкурса «Лучший наставник в Ульяновской области в 2022 году» в номинации «Лучший наставник в сфере науки и образования»;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степени регионального заочного конкурса имени И.Н. Ульянова  «Лучший педагог образовательного учреждения Ульяновской области» в номинации «Я –наставник» (2023 г.);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Победитель в номинации «Лучший руководитель команды профильной смены «Фестиваль народов Поволжья». Диплом Министерства просвещения и воспитания Ульяновской области (2024 г.).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marL="7701" lvl="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ru-RU" sz="2800" b="1" spc="-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8" name="Picture 2" descr="C:\Users\1\Desktop\Mihaylo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4624" y="292608"/>
            <a:ext cx="2048215" cy="18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>
            <a:off x="42785" y="9627"/>
            <a:ext cx="12102579" cy="765123"/>
          </a:xfrm>
          <a:prstGeom prst="parallelogram">
            <a:avLst>
              <a:gd name="adj" fmla="val 64063"/>
            </a:avLst>
          </a:prstGeom>
          <a:gradFill>
            <a:gsLst>
              <a:gs pos="0">
                <a:srgbClr val="B99A57"/>
              </a:gs>
              <a:gs pos="84000">
                <a:srgbClr val="B99A57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575036" y="55191"/>
            <a:ext cx="10331776" cy="676558"/>
          </a:xfrm>
          <a:prstGeom prst="rect">
            <a:avLst/>
          </a:prstGeom>
          <a:noFill/>
        </p:spPr>
        <p:txBody>
          <a:bodyPr vert="horz" lIns="91433" tIns="45717" rIns="91433" bIns="45717" rtlCol="0" anchor="ctr">
            <a:noAutofit/>
          </a:bodyPr>
          <a:lstStyle>
            <a:lvl1pPr algn="ctr" defTabSz="843915" rtl="0" eaLnBrk="1" latinLnBrk="0" hangingPunct="1">
              <a:spcBef>
                <a:spcPct val="0"/>
              </a:spcBef>
              <a:buNone/>
              <a:defRPr sz="40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84391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11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НАСТАВЛЯЕМЫЕ МИХАЙЛОВОЙ С.Б. </a:t>
            </a:r>
            <a:endParaRPr kumimoji="0" lang="ru-RU" sz="29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idx="1"/>
          </p:nvPr>
        </p:nvSpPr>
        <p:spPr>
          <a:xfrm>
            <a:off x="4599432" y="1062181"/>
            <a:ext cx="6980658" cy="49692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Наставляемыми Светланы Борисовны в 2021-2024 годах были молодые педагоги </a:t>
            </a:r>
          </a:p>
          <a:p>
            <a:pPr>
              <a:buNone/>
            </a:pP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№1 р.п. Кузоватово:</a:t>
            </a:r>
          </a:p>
          <a:p>
            <a:pPr>
              <a:buNone/>
            </a:pPr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Сорокина А.А., 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Е.А., 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Сорокина Д.А., 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Л.Н., 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Царева А.В., 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Белинская А.А., 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747B53-2151-C321-6687-1E7B1D80D79B}"/>
              </a:ext>
            </a:extLst>
          </p:cNvPr>
          <p:cNvSpPr txBox="1"/>
          <p:nvPr/>
        </p:nvSpPr>
        <p:spPr>
          <a:xfrm>
            <a:off x="535022" y="2295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 descr="C:\Users\1\Desktop\фото 2022\IMG_20220713_092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" y="1167384"/>
            <a:ext cx="3859784" cy="28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лучший наставник\деятельность наставляемых\нач классы 7.10.2021\0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742"/>
          <a:stretch/>
        </p:blipFill>
        <p:spPr bwMode="auto">
          <a:xfrm>
            <a:off x="2505456" y="4181368"/>
            <a:ext cx="2049972" cy="21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rUu4aqqQuGIWBo7B85gn6eDRSuDVy_xU3QuNV0ItvIdis7IhgjHQi8DJtLgmxG_-dmyF2AoiiigznQaxMcbuNILbS4-_8rRTlPmD9Rs7YErknux3r6jsq2qFbVtf1rd5AGRSkKRlQrc63sluG0Pq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290" y="4178808"/>
            <a:ext cx="2236438" cy="208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42785" y="9627"/>
            <a:ext cx="12102579" cy="765123"/>
          </a:xfrm>
          <a:prstGeom prst="parallelogram">
            <a:avLst>
              <a:gd name="adj" fmla="val 64063"/>
            </a:avLst>
          </a:prstGeom>
          <a:gradFill>
            <a:gsLst>
              <a:gs pos="0">
                <a:srgbClr val="B99A57"/>
              </a:gs>
              <a:gs pos="84000">
                <a:srgbClr val="B99A57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/>
          <p:nvPr/>
        </p:nvSpPr>
        <p:spPr>
          <a:xfrm>
            <a:off x="597278" y="55834"/>
            <a:ext cx="10845729" cy="772440"/>
          </a:xfrm>
          <a:prstGeom prst="rect">
            <a:avLst/>
          </a:prstGeom>
          <a:noFill/>
        </p:spPr>
        <p:txBody>
          <a:bodyPr vert="horz" lIns="91433" tIns="45717" rIns="91433" bIns="45717" rtlCol="0" anchor="ctr">
            <a:noAutofit/>
          </a:bodyPr>
          <a:lstStyle>
            <a:lvl1pPr algn="ctr" defTabSz="843915" rtl="0" eaLnBrk="1" latinLnBrk="0" hangingPunct="1">
              <a:spcBef>
                <a:spcPct val="0"/>
              </a:spcBef>
              <a:buNone/>
              <a:defRPr sz="40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391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11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РЕГИОНАЛЬНЫЕ</a:t>
            </a:r>
            <a:r>
              <a:rPr kumimoji="0" lang="ru-RU" sz="2911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911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ОБРАЗОВАТЕЛЬНЫЕ </a:t>
            </a:r>
            <a:r>
              <a:rPr kumimoji="0" lang="ru-RU" sz="29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МЕРОПРИЯТИЯ </a:t>
            </a:r>
            <a:r>
              <a:rPr kumimoji="0" lang="ru-RU" sz="2911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ea"/>
              </a:rPr>
              <a:t>НАСТАВНИКА МИХАЙЛОВОЙ С.Б.</a:t>
            </a:r>
            <a:endParaRPr kumimoji="0" lang="ru-RU" sz="29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-1" y="2828589"/>
            <a:ext cx="447773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3 открытых внеклассных мероприятия в рамках</a:t>
            </a:r>
            <a:r>
              <a:rPr kumimoji="0" lang="ru-RU" alt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региональной акции «ЧАС С НАСТАВНИКОМ»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8360180" y="5376272"/>
            <a:ext cx="3465581" cy="278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13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6586" y="2852928"/>
            <a:ext cx="355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рамках региональной акции «МОБИЛЬНЫЙ НАСТАВНИК»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9855" y="2780907"/>
            <a:ext cx="3337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открытых урока в рамках региональной акции педагогов-наставников «Я+»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6_Tpe8KzJt0"/>
          <p:cNvPicPr>
            <a:picLocks noChangeAspect="1" noChangeArrowheads="1"/>
          </p:cNvPicPr>
          <p:nvPr/>
        </p:nvPicPr>
        <p:blipFill>
          <a:blip r:embed="rId2" cstate="print"/>
          <a:srcRect t="4255" r="5587"/>
          <a:stretch>
            <a:fillRect/>
          </a:stretch>
        </p:blipFill>
        <p:spPr bwMode="auto">
          <a:xfrm>
            <a:off x="4489703" y="987552"/>
            <a:ext cx="1622603" cy="172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1OkcNvwNK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496" y="996696"/>
            <a:ext cx="1743393" cy="17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4" descr="C:\Users\школа1\Desktop\Фото 2023-2024\IMG_09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1335" y="806232"/>
            <a:ext cx="2581841" cy="204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школа1\Desktop\Наставник 2023-2024\Отчет наставника 2022-2023\Квест 03.05.2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1776" y="1014983"/>
            <a:ext cx="2359623" cy="176971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10312" y="6071616"/>
            <a:ext cx="459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 заседаний дискуссионного клуба 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рамках регионального проекта «МОСТ ВРЕМЕНИ»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Nw7gWoiMVl_cB98C3PN8IYLO8vYVGVxQ3M7QWPfGWjchB8h4ttarGkqETu86jIOFMT9F7z019irg9i2AbJQxBuSKSyWG0BHiTEe2cV9NjSAWqj3XNXtisKfCR1B_5t1WsI3alW7BYiLwGxN6KlzOg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232" y="3438143"/>
            <a:ext cx="1375855" cy="113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GxCb6HeBC3fIwUMLMmWFrjF_tTTB_3KBfzei9AutbZatvEavuVjTxXUAVokU73UanqBi9z82sPeTwrMnv65-duYDnKIYlviecqJueoYWbj-Lm01jxUVijdWlvWNHPadvtlGl6oPZVhZmkMtscbKmUV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209" y="4633236"/>
            <a:ext cx="1401767" cy="137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:\Users\школа1\Desktop\8Б класс\Фото 2023-2024\макаренко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7524" y="3493008"/>
            <a:ext cx="1837944" cy="2450592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370832" y="5980176"/>
            <a:ext cx="3977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Организатор регионального Фестиваля школьных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театров «СКАЗКИ НАРОДОВ РОССИИ И МИРА»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3" descr="C:\Users\школа1\Desktop\8Б класс\Фото 2023-2024\фото Фестиваль 2023\IMG_1560.JPG"/>
          <p:cNvPicPr>
            <a:picLocks noChangeAspect="1" noChangeArrowheads="1"/>
          </p:cNvPicPr>
          <p:nvPr/>
        </p:nvPicPr>
        <p:blipFill>
          <a:blip r:embed="rId9" cstate="print"/>
          <a:srcRect t="14639"/>
          <a:stretch>
            <a:fillRect/>
          </a:stretch>
        </p:blipFill>
        <p:spPr bwMode="auto">
          <a:xfrm>
            <a:off x="4760976" y="3553563"/>
            <a:ext cx="3230880" cy="2250591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8851770" y="6062472"/>
            <a:ext cx="296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выступления в рамках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МЕТОДИЧЕСКОГО СОВЕТА 73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177271" y="3353434"/>
            <a:ext cx="1399033" cy="121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40"/>
          <a:stretch/>
        </p:blipFill>
        <p:spPr bwMode="auto">
          <a:xfrm>
            <a:off x="8817249" y="3319272"/>
            <a:ext cx="1167999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 descr="C:\Users\1\Desktop\фото 2022\Вебинары.jpg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6528" y="4614944"/>
            <a:ext cx="2828544" cy="150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62737" y="32730"/>
            <a:ext cx="12102579" cy="765123"/>
          </a:xfrm>
          <a:prstGeom prst="parallelogram">
            <a:avLst>
              <a:gd name="adj" fmla="val 64063"/>
            </a:avLst>
          </a:prstGeom>
          <a:gradFill>
            <a:gsLst>
              <a:gs pos="0">
                <a:srgbClr val="B99A57"/>
              </a:gs>
              <a:gs pos="84000">
                <a:srgbClr val="B99A57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/>
          <p:nvPr/>
        </p:nvSpPr>
        <p:spPr>
          <a:xfrm>
            <a:off x="597278" y="55834"/>
            <a:ext cx="10845729" cy="772440"/>
          </a:xfrm>
          <a:prstGeom prst="rect">
            <a:avLst/>
          </a:prstGeom>
          <a:noFill/>
        </p:spPr>
        <p:txBody>
          <a:bodyPr vert="horz" lIns="91433" tIns="45717" rIns="91433" bIns="45717" rtlCol="0" anchor="ctr">
            <a:noAutofit/>
          </a:bodyPr>
          <a:lstStyle>
            <a:lvl1pPr algn="ctr" defTabSz="843915" rtl="0" eaLnBrk="1" latinLnBrk="0" hangingPunct="1">
              <a:spcBef>
                <a:spcPct val="0"/>
              </a:spcBef>
              <a:buNone/>
              <a:defRPr sz="40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391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ВСЕРОСИЙСКИЕ МЕРОПРИЯТИЯ </a:t>
            </a:r>
            <a:endParaRPr kumimoji="0" lang="ru-RU" sz="2911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84391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11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ea"/>
              </a:rPr>
              <a:t>НАСТАВНИКА МИХАЙЛОВОЙ С.Б.</a:t>
            </a:r>
            <a:endParaRPr kumimoji="0" lang="ru-RU" sz="29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8360180" y="5376272"/>
            <a:ext cx="3465581" cy="278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13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</a:p>
        </p:txBody>
      </p:sp>
      <p:pic>
        <p:nvPicPr>
          <p:cNvPr id="6" name="Picture 15" descr="C:\Users\школа1\Desktop\8Б класс\Фото 2023-2024\Конференция Юртова выставка.jpg"/>
          <p:cNvPicPr>
            <a:picLocks noChangeAspect="1" noChangeArrowheads="1"/>
          </p:cNvPicPr>
          <p:nvPr/>
        </p:nvPicPr>
        <p:blipFill>
          <a:blip r:embed="rId3" cstate="print"/>
          <a:srcRect t="5696" r="7751" b="3301"/>
          <a:stretch>
            <a:fillRect/>
          </a:stretch>
        </p:blipFill>
        <p:spPr bwMode="auto">
          <a:xfrm>
            <a:off x="5175504" y="4800600"/>
            <a:ext cx="2311136" cy="17099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4904" y="2967335"/>
            <a:ext cx="4005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15.09.2023 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Межрегиональная конференция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«Учитель учителей, первый просветитель мордовского народа», посвященная 170-летию со дня рождения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А.Ф.Юртова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школа1\AppData\Local\Packages\Microsoft.Windows.Photos_8wekyb3d8bbwe\TempState\ShareServiceTempFolder\Конференция В краю родном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2056" y="1104573"/>
            <a:ext cx="2304288" cy="1645921"/>
          </a:xfrm>
          <a:prstGeom prst="rect">
            <a:avLst/>
          </a:prstGeom>
          <a:noFill/>
        </p:spPr>
      </p:pic>
      <p:pic>
        <p:nvPicPr>
          <p:cNvPr id="15363" name="Picture 3" descr="C:\Users\школа1\Desktop\2023-2024\конкурсы 2023-2024\Конкурс Грант 2024\скан 2023-2024 грамоты\конференция Димитровгра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1686" y="1305170"/>
            <a:ext cx="1628704" cy="232499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71616" y="1362456"/>
            <a:ext cx="206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13.04.2023 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«Педагогические проблемы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образовании»: теория и практика»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г.Димитровград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03920" y="2898648"/>
            <a:ext cx="3456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30.01.2024 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Межрегиональная конференция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 краю родном», посвященная 170-летию со дня рождения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А.Ф.Юртова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100-летию А.М. Матросова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Users\школа1\Desktop\2023-2024\конкурсы 2023-2024\Конкурс Грант 2024\скан 2023-2024 грамоты\сборник март 2023 сертифика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648" y="3979026"/>
            <a:ext cx="1865376" cy="13560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1169" y="5641848"/>
            <a:ext cx="35295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21.03.2023 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«Культура, искусство, образование: история и современность» г.Ульяновск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C:\Users\школа1\Desktop\2023-2024\конкурсы 2023-2024\Конкурс Грант 2024\скан 2023-2024 грамоты\Юртов сертификат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612" y="1014984"/>
            <a:ext cx="2314649" cy="1682496"/>
          </a:xfrm>
          <a:prstGeom prst="rect">
            <a:avLst/>
          </a:prstGeom>
          <a:noFill/>
        </p:spPr>
      </p:pic>
      <p:pic>
        <p:nvPicPr>
          <p:cNvPr id="15368" name="Picture 8" descr="C:\Users\школа1\Desktop\2023-2024\конкурсы 2023-2024\Конкурс Грант 2024\скан 2023-2024 грамоты\Благодарность Саранск конференц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25401" y="3977640"/>
            <a:ext cx="1734494" cy="238404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644384" y="4526280"/>
            <a:ext cx="2432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13.02.2024 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«Поликультурное образование: опыт и перспективы», посвященная Году педагога и наставника г.Саранск</a:t>
            </a:r>
          </a:p>
        </p:txBody>
      </p:sp>
      <p:pic>
        <p:nvPicPr>
          <p:cNvPr id="19" name="Picture 18" descr="C:\Users\школа1\Desktop\8Б класс\Фото 2023-2024\фото фестиваль народов поволжья 2024\Благодарность Софоно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263307" y="1078992"/>
            <a:ext cx="1212151" cy="1645920"/>
          </a:xfrm>
          <a:prstGeom prst="rect">
            <a:avLst/>
          </a:prstGeom>
          <a:noFill/>
        </p:spPr>
      </p:pic>
      <p:pic>
        <p:nvPicPr>
          <p:cNvPr id="15370" name="Picture 10" descr="2tntyr6ulQhsDyWmfuv5SuYfjyX7_Sk3nL26A-ksG_Sq6QMMVh_KhwlQMQEY6zv27N_aNmbiSrIx8fjTMqnwfIn19oBpf55dd0iKoH-luXwDisO05lPeGWfLdACb2Ngn119eQWvMqPhbDc3lqwZBji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8376" y="4151376"/>
            <a:ext cx="198219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C:\Users\школа1\Desktop\8Б класс\Фото 2023-2024\Михайлова грамота Мордовия.jpeg"/>
          <p:cNvPicPr>
            <a:picLocks noChangeAspect="1" noChangeArrowheads="1"/>
          </p:cNvPicPr>
          <p:nvPr/>
        </p:nvPicPr>
        <p:blipFill>
          <a:blip r:embed="rId11" cstate="print"/>
          <a:srcRect l="25169" r="28641" b="12967"/>
          <a:stretch>
            <a:fillRect/>
          </a:stretch>
        </p:blipFill>
        <p:spPr bwMode="auto">
          <a:xfrm>
            <a:off x="2640004" y="1051560"/>
            <a:ext cx="1426464" cy="1792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383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 15"/>
          <p:cNvSpPr/>
          <p:nvPr/>
        </p:nvSpPr>
        <p:spPr>
          <a:xfrm>
            <a:off x="7981316" y="2981878"/>
            <a:ext cx="4130705" cy="449127"/>
          </a:xfrm>
          <a:prstGeom prst="parallelogram">
            <a:avLst>
              <a:gd name="adj" fmla="val 64063"/>
            </a:avLst>
          </a:prstGeom>
          <a:gradFill>
            <a:gsLst>
              <a:gs pos="0">
                <a:srgbClr val="B99A57"/>
              </a:gs>
              <a:gs pos="84000">
                <a:srgbClr val="B99A57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42679" y="2981878"/>
            <a:ext cx="4130705" cy="449127"/>
          </a:xfrm>
          <a:prstGeom prst="parallelogram">
            <a:avLst>
              <a:gd name="adj" fmla="val 64063"/>
            </a:avLst>
          </a:prstGeom>
          <a:gradFill>
            <a:gsLst>
              <a:gs pos="0">
                <a:srgbClr val="B99A57"/>
              </a:gs>
              <a:gs pos="84000">
                <a:srgbClr val="B99A57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824" y="1349651"/>
            <a:ext cx="4228779" cy="173240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0" cap="none" spc="0" normalizeH="0" baseline="0" noProof="0" dirty="0" smtClean="0">
                <a:ln>
                  <a:noFill/>
                </a:ln>
                <a:solidFill>
                  <a:srgbClr val="B99A5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117</a:t>
            </a:r>
            <a:endParaRPr kumimoji="0" lang="ru-RU" sz="2911" b="0" i="0" u="none" strike="noStrike" kern="0" cap="none" spc="0" normalizeH="0" baseline="0" noProof="0" dirty="0">
              <a:ln>
                <a:noFill/>
              </a:ln>
              <a:solidFill>
                <a:srgbClr val="B99A57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9222" y="2956681"/>
            <a:ext cx="2651010" cy="44912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99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СОБЫТИЙ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89931" y="1349651"/>
            <a:ext cx="4245337" cy="173240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B99A5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БОЛЕЕ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 smtClean="0">
                <a:solidFill>
                  <a:srgbClr val="B99A5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3000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B99A57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32520" y="1344168"/>
            <a:ext cx="2638140" cy="173782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B99A5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 smtClean="0">
                <a:solidFill>
                  <a:srgbClr val="B99A5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</a:t>
            </a:r>
            <a:endParaRPr kumimoji="0" lang="ru-RU" sz="5400" b="1" i="0" u="none" strike="noStrike" kern="0" cap="none" spc="0" normalizeH="0" baseline="0" noProof="0" dirty="0" smtClean="0">
              <a:ln>
                <a:noFill/>
              </a:ln>
              <a:solidFill>
                <a:srgbClr val="B99A57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911" b="1" kern="0" dirty="0" smtClean="0">
              <a:solidFill>
                <a:srgbClr val="B99A5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68" b="1" i="0" u="none" strike="noStrike" kern="0" cap="none" spc="0" normalizeH="0" baseline="0" noProof="0" dirty="0" smtClean="0">
                <a:ln>
                  <a:noFill/>
                </a:ln>
                <a:solidFill>
                  <a:srgbClr val="B99A5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kumimoji="0" lang="ru-RU" sz="9599" b="0" i="0" u="none" strike="noStrike" kern="0" cap="none" spc="0" normalizeH="0" baseline="0" noProof="0" dirty="0">
              <a:ln>
                <a:noFill/>
              </a:ln>
              <a:solidFill>
                <a:srgbClr val="B99A57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3732859" y="2981940"/>
            <a:ext cx="4726668" cy="448985"/>
          </a:xfrm>
          <a:prstGeom prst="parallelogram">
            <a:avLst>
              <a:gd name="adj" fmla="val 64063"/>
            </a:avLst>
          </a:prstGeom>
          <a:gradFill>
            <a:gsLst>
              <a:gs pos="0">
                <a:srgbClr val="B99A57"/>
              </a:gs>
              <a:gs pos="84000">
                <a:srgbClr val="B99A57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64261" y="2981940"/>
            <a:ext cx="3036234" cy="4489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99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УЧАСТНИКОВ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472452" y="2886009"/>
            <a:ext cx="2374995" cy="103959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99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РЕГИОНОВ</a:t>
            </a:r>
          </a:p>
        </p:txBody>
      </p:sp>
      <p:sp>
        <p:nvSpPr>
          <p:cNvPr id="2" name="Параллелограмм 1"/>
          <p:cNvSpPr/>
          <p:nvPr/>
        </p:nvSpPr>
        <p:spPr>
          <a:xfrm>
            <a:off x="42785" y="9627"/>
            <a:ext cx="12102579" cy="765123"/>
          </a:xfrm>
          <a:prstGeom prst="parallelogram">
            <a:avLst>
              <a:gd name="adj" fmla="val 64063"/>
            </a:avLst>
          </a:prstGeom>
          <a:gradFill>
            <a:gsLst>
              <a:gs pos="0">
                <a:srgbClr val="B99A57"/>
              </a:gs>
              <a:gs pos="84000">
                <a:srgbClr val="B99A57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/>
          <p:nvPr/>
        </p:nvSpPr>
        <p:spPr>
          <a:xfrm>
            <a:off x="1000056" y="82404"/>
            <a:ext cx="10188038" cy="772440"/>
          </a:xfrm>
          <a:prstGeom prst="rect">
            <a:avLst/>
          </a:prstGeom>
          <a:noFill/>
        </p:spPr>
        <p:txBody>
          <a:bodyPr vert="horz" lIns="91433" tIns="45717" rIns="91433" bIns="45717" rtlCol="0" anchor="ctr">
            <a:noAutofit/>
          </a:bodyPr>
          <a:lstStyle>
            <a:lvl1pPr algn="ctr" defTabSz="843915" rtl="0" eaLnBrk="1" latinLnBrk="0" hangingPunct="1">
              <a:spcBef>
                <a:spcPct val="0"/>
              </a:spcBef>
              <a:buNone/>
              <a:defRPr sz="40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391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СТАТИСТИКА ОБРАЗОВАТЕЛЬНЫХ МЕРОПРИЯТИЙ </a:t>
            </a:r>
            <a:r>
              <a:rPr kumimoji="0" lang="ru-RU" sz="2911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НАСТАВНИКА МИХАЙЛОВОЙ С.Б.</a:t>
            </a:r>
            <a:endParaRPr kumimoji="0" lang="ru-RU" sz="29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337" name="Picture 1" descr="C:\Users\школа1\Desktop\8Б класс\Фото 2023-2024\фото Фестиваль 2023\IMG_1604.JPG"/>
          <p:cNvPicPr>
            <a:picLocks noChangeAspect="1" noChangeArrowheads="1"/>
          </p:cNvPicPr>
          <p:nvPr/>
        </p:nvPicPr>
        <p:blipFill>
          <a:blip r:embed="rId3" cstate="print"/>
          <a:srcRect l="10369" r="11183" b="25169"/>
          <a:stretch>
            <a:fillRect/>
          </a:stretch>
        </p:blipFill>
        <p:spPr bwMode="auto">
          <a:xfrm>
            <a:off x="2326442" y="5029200"/>
            <a:ext cx="2336998" cy="1671942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33" y="3671665"/>
            <a:ext cx="3191256" cy="202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89"/>
          <a:stretch/>
        </p:blipFill>
        <p:spPr bwMode="auto">
          <a:xfrm>
            <a:off x="8908062" y="3438144"/>
            <a:ext cx="3283938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C:\Users\школа1\Desktop\8Б класс\Фото 2023-2024\Разговор о важном 18.03.2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3281" y="4982846"/>
            <a:ext cx="2027767" cy="1520825"/>
          </a:xfrm>
          <a:prstGeom prst="rect">
            <a:avLst/>
          </a:prstGeom>
          <a:noFill/>
        </p:spPr>
      </p:pic>
      <p:pic>
        <p:nvPicPr>
          <p:cNvPr id="22" name="Picture 12" descr="C:\Users\школа1\Documents\2022-2023\фото 2022 - 2023\01x_XNP0Kx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6752" y="5126736"/>
            <a:ext cx="2048256" cy="1536192"/>
          </a:xfrm>
          <a:prstGeom prst="rect">
            <a:avLst/>
          </a:prstGeom>
          <a:noFill/>
        </p:spPr>
      </p:pic>
      <p:pic>
        <p:nvPicPr>
          <p:cNvPr id="18" name="Picture 2" descr="C:\Users\школа1\Documents\2022-2023\наставник 2022-2023\лучший наставник\фото наставник\IMG-b64b9185070900da82f398404a0cb891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2352" y="3858768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-142046" y="115409"/>
            <a:ext cx="12102579" cy="765123"/>
          </a:xfrm>
          <a:prstGeom prst="parallelogram">
            <a:avLst>
              <a:gd name="adj" fmla="val 64063"/>
            </a:avLst>
          </a:prstGeom>
          <a:gradFill>
            <a:gsLst>
              <a:gs pos="0">
                <a:srgbClr val="B99A57"/>
              </a:gs>
              <a:gs pos="84000">
                <a:srgbClr val="B99A57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909566" y="194458"/>
            <a:ext cx="10592741" cy="646908"/>
          </a:xfrm>
          <a:prstGeom prst="rect">
            <a:avLst/>
          </a:prstGeom>
          <a:noFill/>
        </p:spPr>
        <p:txBody>
          <a:bodyPr vert="horz" lIns="91433" tIns="45717" rIns="91433" bIns="45717" rtlCol="0" anchor="ctr">
            <a:noAutofit/>
          </a:bodyPr>
          <a:lstStyle>
            <a:lvl1pPr algn="ctr" defTabSz="843915" rtl="0" eaLnBrk="1" latinLnBrk="0" hangingPunct="1">
              <a:spcBef>
                <a:spcPct val="0"/>
              </a:spcBef>
              <a:buNone/>
              <a:defRPr sz="40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391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СОПРОВОЖДЕНИЕ НАСТАВЛЯЕМЫХ </a:t>
            </a:r>
          </a:p>
          <a:p>
            <a:pPr marL="0" marR="0" lvl="0" indent="0" algn="ctr" defTabSz="84391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 ПРОФЕССИОНАЛЬНЫХ МЕРОПРИЯТИЯХ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A01BCCB-B8D8-44BA-8C06-E91591F9D5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984" y="841366"/>
            <a:ext cx="2372961" cy="2372961"/>
          </a:xfrm>
        </p:spPr>
      </p:pic>
      <p:pic>
        <p:nvPicPr>
          <p:cNvPr id="1026" name="Picture 2" descr="C:\Users\школа1\Desktop\8Б класс\Фото 2023-2024\Наставляемые 2023.jpg"/>
          <p:cNvPicPr>
            <a:picLocks noChangeAspect="1" noChangeArrowheads="1"/>
          </p:cNvPicPr>
          <p:nvPr/>
        </p:nvPicPr>
        <p:blipFill>
          <a:blip r:embed="rId4" cstate="print"/>
          <a:srcRect l="8162" t="32551" r="16866"/>
          <a:stretch>
            <a:fillRect/>
          </a:stretch>
        </p:blipFill>
        <p:spPr bwMode="auto">
          <a:xfrm>
            <a:off x="3529585" y="1188721"/>
            <a:ext cx="2295144" cy="1514322"/>
          </a:xfrm>
          <a:prstGeom prst="rect">
            <a:avLst/>
          </a:prstGeom>
          <a:noFill/>
        </p:spPr>
      </p:pic>
      <p:pic>
        <p:nvPicPr>
          <p:cNvPr id="1027" name="Picture 3" descr="C:\Users\школа1\Desktop\8Б класс\Фото 2023-2024\захар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3754" y="974344"/>
            <a:ext cx="1724406" cy="2299208"/>
          </a:xfrm>
          <a:prstGeom prst="rect">
            <a:avLst/>
          </a:prstGeom>
          <a:noFill/>
        </p:spPr>
      </p:pic>
      <p:pic>
        <p:nvPicPr>
          <p:cNvPr id="1028" name="Picture 4" descr="C:\Users\школа1\Desktop\8Б класс\Фото 2023-2024\занятие театральной студ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5344" y="2754630"/>
            <a:ext cx="1761744" cy="1321308"/>
          </a:xfrm>
          <a:prstGeom prst="rect">
            <a:avLst/>
          </a:prstGeom>
          <a:noFill/>
        </p:spPr>
      </p:pic>
      <p:pic>
        <p:nvPicPr>
          <p:cNvPr id="1031" name="Picture 7" descr="C:\Users\школа1\Desktop\8Б класс\Фото 2023-2024\19.09.2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336" y="4069080"/>
            <a:ext cx="2520696" cy="1890522"/>
          </a:xfrm>
          <a:prstGeom prst="rect">
            <a:avLst/>
          </a:prstGeom>
          <a:noFill/>
        </p:spPr>
      </p:pic>
      <p:pic>
        <p:nvPicPr>
          <p:cNvPr id="1032" name="Picture 8" descr="C:\Users\школа1\Desktop\8Б класс\Фото 2023-2024\4А клас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19894" y="4069080"/>
            <a:ext cx="1769364" cy="2359152"/>
          </a:xfrm>
          <a:prstGeom prst="rect">
            <a:avLst/>
          </a:prstGeom>
          <a:noFill/>
        </p:spPr>
      </p:pic>
      <p:pic>
        <p:nvPicPr>
          <p:cNvPr id="8194" name="Picture 2" descr="C:\Users\школа1\AppData\Local\Packages\Microsoft.Windows.Photos_8wekyb3d8bbwe\TempState\ShareServiceTempFolder\07.10.2021.jpeg"/>
          <p:cNvPicPr>
            <a:picLocks noChangeAspect="1" noChangeArrowheads="1"/>
          </p:cNvPicPr>
          <p:nvPr/>
        </p:nvPicPr>
        <p:blipFill>
          <a:blip r:embed="rId9"/>
          <a:srcRect l="28403" t="23388" r="32047" b="13599"/>
          <a:stretch>
            <a:fillRect/>
          </a:stretch>
        </p:blipFill>
        <p:spPr bwMode="auto">
          <a:xfrm>
            <a:off x="374904" y="941832"/>
            <a:ext cx="3082868" cy="2761488"/>
          </a:xfrm>
          <a:prstGeom prst="rect">
            <a:avLst/>
          </a:prstGeom>
          <a:noFill/>
        </p:spPr>
      </p:pic>
      <p:pic>
        <p:nvPicPr>
          <p:cNvPr id="8196" name="Picture 4" descr="C:\Users\школа1\AppData\Local\Packages\Microsoft.Windows.Photos_8wekyb3d8bbwe\TempState\ShareServiceTempFolder\21.09.2021.jpeg"/>
          <p:cNvPicPr>
            <a:picLocks noChangeAspect="1" noChangeArrowheads="1"/>
          </p:cNvPicPr>
          <p:nvPr/>
        </p:nvPicPr>
        <p:blipFill>
          <a:blip r:embed="rId10"/>
          <a:srcRect l="28313" t="27753" r="32012" b="22552"/>
          <a:stretch>
            <a:fillRect/>
          </a:stretch>
        </p:blipFill>
        <p:spPr bwMode="auto">
          <a:xfrm>
            <a:off x="3319272" y="4069080"/>
            <a:ext cx="3181198" cy="2240280"/>
          </a:xfrm>
          <a:prstGeom prst="rect">
            <a:avLst/>
          </a:prstGeom>
          <a:noFill/>
        </p:spPr>
      </p:pic>
      <p:pic>
        <p:nvPicPr>
          <p:cNvPr id="8198" name="Picture 6" descr="C:\Users\школа1\AppData\Local\Packages\Microsoft.Windows.Photos_8wekyb3d8bbwe\TempState\ShareServiceTempFolder\21.12.2021.jpeg"/>
          <p:cNvPicPr>
            <a:picLocks noChangeAspect="1" noChangeArrowheads="1"/>
          </p:cNvPicPr>
          <p:nvPr/>
        </p:nvPicPr>
        <p:blipFill>
          <a:blip r:embed="rId11"/>
          <a:srcRect l="28515" t="26117" r="31565" b="8601"/>
          <a:stretch>
            <a:fillRect/>
          </a:stretch>
        </p:blipFill>
        <p:spPr bwMode="auto">
          <a:xfrm>
            <a:off x="8778240" y="1088136"/>
            <a:ext cx="2973694" cy="2734056"/>
          </a:xfrm>
          <a:prstGeom prst="rect">
            <a:avLst/>
          </a:prstGeom>
          <a:noFill/>
        </p:spPr>
      </p:pic>
      <p:pic>
        <p:nvPicPr>
          <p:cNvPr id="13" name="Picture 14" descr="C:\Users\школа1\Documents\2022-2023\фото 2022 - 2023\Открытый урок 03.05.202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6306" y="4286689"/>
            <a:ext cx="2472870" cy="18546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42785" y="9627"/>
            <a:ext cx="12102579" cy="765123"/>
          </a:xfrm>
          <a:prstGeom prst="parallelogram">
            <a:avLst>
              <a:gd name="adj" fmla="val 64063"/>
            </a:avLst>
          </a:prstGeom>
          <a:gradFill>
            <a:gsLst>
              <a:gs pos="0">
                <a:srgbClr val="B99A57"/>
              </a:gs>
              <a:gs pos="84000">
                <a:srgbClr val="B99A57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1000056" y="82404"/>
            <a:ext cx="10188038" cy="772440"/>
          </a:xfrm>
          <a:prstGeom prst="rect">
            <a:avLst/>
          </a:prstGeom>
          <a:noFill/>
        </p:spPr>
        <p:txBody>
          <a:bodyPr vert="horz" lIns="91433" tIns="45717" rIns="91433" bIns="45717" rtlCol="0" anchor="ctr">
            <a:noAutofit/>
          </a:bodyPr>
          <a:lstStyle>
            <a:lvl1pPr algn="ctr" defTabSz="843915" rtl="0" eaLnBrk="1" latinLnBrk="0" hangingPunct="1">
              <a:spcBef>
                <a:spcPct val="0"/>
              </a:spcBef>
              <a:buNone/>
              <a:defRPr sz="40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391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ДОСТИЖЕНИЯ </a:t>
            </a:r>
            <a:r>
              <a:rPr kumimoji="0" lang="ru-RU" sz="2911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НАСТАВЛЯЕМОЙ</a:t>
            </a:r>
            <a:r>
              <a:rPr kumimoji="0" lang="ru-RU" sz="2911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ЗАХАРОВОЙ Е.А.</a:t>
            </a:r>
            <a:r>
              <a:rPr kumimoji="0" lang="ru-RU" sz="2911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29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2D6CAEE-BD04-4EE5-B066-C80789928B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0490" y="841366"/>
            <a:ext cx="3163948" cy="2372961"/>
          </a:xfr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51A66B-7B33-4C5E-B3A2-E66C514B5B59}"/>
              </a:ext>
            </a:extLst>
          </p:cNvPr>
          <p:cNvSpPr/>
          <p:nvPr/>
        </p:nvSpPr>
        <p:spPr>
          <a:xfrm>
            <a:off x="685801" y="863361"/>
            <a:ext cx="7854695" cy="96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7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ЗАХАРОВА ЕЛЕНА АНДРЕЕВНА,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26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kumimoji="0" lang="ru-RU" sz="2426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читель</a:t>
            </a:r>
            <a:r>
              <a:rPr kumimoji="0" lang="ru-RU" sz="2426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начальных классов МБОУ СШ №1 р.п. Кузоватово</a:t>
            </a:r>
            <a:endParaRPr kumimoji="0" lang="ru-RU" sz="242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:\Users\школа1\Documents\2022-2023\наставник 2022-2023\лучший наставник\фото наставник\Захарова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35872" y="932688"/>
            <a:ext cx="2340864" cy="1755648"/>
          </a:xfrm>
          <a:prstGeom prst="rect">
            <a:avLst/>
          </a:prstGeom>
          <a:noFill/>
        </p:spPr>
      </p:pic>
      <p:pic>
        <p:nvPicPr>
          <p:cNvPr id="6149" name="Picture 5" descr="C:\Users\школа1\Documents\2022-2023\наставник 2022-2023\лучший наставник\фото наставник\Праздник сказок.jpg"/>
          <p:cNvPicPr>
            <a:picLocks noChangeAspect="1" noChangeArrowheads="1"/>
          </p:cNvPicPr>
          <p:nvPr/>
        </p:nvPicPr>
        <p:blipFill>
          <a:blip r:embed="rId6" cstate="print"/>
          <a:srcRect l="20493" r="12683"/>
          <a:stretch>
            <a:fillRect/>
          </a:stretch>
        </p:blipFill>
        <p:spPr bwMode="auto">
          <a:xfrm>
            <a:off x="384048" y="4818888"/>
            <a:ext cx="2057400" cy="1565339"/>
          </a:xfrm>
          <a:prstGeom prst="rect">
            <a:avLst/>
          </a:prstGeom>
          <a:noFill/>
        </p:spPr>
      </p:pic>
      <p:pic>
        <p:nvPicPr>
          <p:cNvPr id="20" name="Рисунок 19" descr="C:\Users\школа1\Desktop\Грамоты 2022\Захарова ЕА\2023-01-17_0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9945" y="4160520"/>
            <a:ext cx="1755648" cy="249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Рисунок 20" descr="C:\Users\школа1\Desktop\Грамоты 2022\Захарова ЕА\2023-01-17_00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93608" y="4160520"/>
            <a:ext cx="1828800" cy="249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Рисунок 21" descr="C:\Users\школа1\Desktop\Грамоты 2022\Захарова ЕА\2023-01-17_0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26864" y="4160520"/>
            <a:ext cx="1682496" cy="2523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Рисунок 22" descr="C:\Users\школа1\Desktop\Грамоты 2022\Захарова ЕА\2023-01-17_00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6080" y="4187952"/>
            <a:ext cx="1609344" cy="2487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1" descr="C:\Users\школа1\Desktop\Наставник 2023-2024\Отчет наставника 2022-2023\конференция Димитровград Захаров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42117" y="4151376"/>
            <a:ext cx="1681659" cy="2493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2423160" y="1865376"/>
            <a:ext cx="9500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Лауреат муниципального этапа конкурса «Педагогический дебют»;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Призер межрегионального конкурса «Наследие А.Ф.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Юртова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Призер регионального конкурса методических разработок уроков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внеурочных занятий «Академический успех»,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 Всероссийской акции «Педагогическое наследие К.Д. Ушинского: дайджест педагога-наставника»,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 Всероссийской научно-практической конференции: «Педагогические проблемы в образовании: теория и практика», посвященной 200-летию со дня рождения К.Д. Ушинского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Главный результат:  присвоение первой квалификационной категории (январь 2024 года)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школа1\Documents\2022-2023\наставник 2022-2023\лучший наставник\фото наставник\Захарова 3.jpg"/>
          <p:cNvPicPr>
            <a:picLocks noChangeAspect="1" noChangeArrowheads="1"/>
          </p:cNvPicPr>
          <p:nvPr/>
        </p:nvPicPr>
        <p:blipFill>
          <a:blip r:embed="rId12" cstate="print"/>
          <a:srcRect l="6584" r="6584"/>
          <a:stretch>
            <a:fillRect/>
          </a:stretch>
        </p:blipFill>
        <p:spPr bwMode="auto">
          <a:xfrm>
            <a:off x="329184" y="1901952"/>
            <a:ext cx="1929384" cy="22054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42785" y="9627"/>
            <a:ext cx="12102579" cy="765123"/>
          </a:xfrm>
          <a:prstGeom prst="parallelogram">
            <a:avLst>
              <a:gd name="adj" fmla="val 64063"/>
            </a:avLst>
          </a:prstGeom>
          <a:gradFill>
            <a:gsLst>
              <a:gs pos="0">
                <a:srgbClr val="B99A57"/>
              </a:gs>
              <a:gs pos="84000">
                <a:srgbClr val="B99A57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1000056" y="82404"/>
            <a:ext cx="10188038" cy="772440"/>
          </a:xfrm>
          <a:prstGeom prst="rect">
            <a:avLst/>
          </a:prstGeom>
          <a:noFill/>
        </p:spPr>
        <p:txBody>
          <a:bodyPr vert="horz" lIns="91433" tIns="45717" rIns="91433" bIns="45717" rtlCol="0" anchor="ctr">
            <a:noAutofit/>
          </a:bodyPr>
          <a:lstStyle>
            <a:lvl1pPr algn="ctr" defTabSz="843915" rtl="0" eaLnBrk="1" latinLnBrk="0" hangingPunct="1">
              <a:spcBef>
                <a:spcPct val="0"/>
              </a:spcBef>
              <a:buNone/>
              <a:defRPr sz="40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391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ДОСТИЖЕНИЯ </a:t>
            </a:r>
            <a:r>
              <a:rPr kumimoji="0" lang="ru-RU" sz="2911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НАСТАВЛЯЕМОЙ</a:t>
            </a:r>
            <a:r>
              <a:rPr kumimoji="0" lang="ru-RU" sz="2911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ИЛЬИНОЙ Л.Н.</a:t>
            </a:r>
            <a:endParaRPr kumimoji="0" lang="ru-RU" sz="29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455D7E2-4C47-41A8-BBC4-3387A0B1CA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984" y="841366"/>
            <a:ext cx="2372961" cy="2372961"/>
          </a:xfrm>
        </p:spPr>
      </p:pic>
      <p:pic>
        <p:nvPicPr>
          <p:cNvPr id="4097" name="Picture 1" descr="C:\Users\школа1\Documents\2022-2023\наставник 2022-2023\лучший наставник\фото наставник\Ильина конкур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8064" y="4986037"/>
            <a:ext cx="2040807" cy="1674653"/>
          </a:xfrm>
          <a:prstGeom prst="rect">
            <a:avLst/>
          </a:prstGeom>
          <a:noFill/>
        </p:spPr>
      </p:pic>
      <p:pic>
        <p:nvPicPr>
          <p:cNvPr id="7" name="Рисунок 6" descr="C:\Users\1\AppData\Local\Temp\Rar$DIa3280.35037\SCX-3200_20220214_11490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294" t="2564" r="6818" b="6032"/>
          <a:stretch/>
        </p:blipFill>
        <p:spPr bwMode="auto">
          <a:xfrm>
            <a:off x="950976" y="4133088"/>
            <a:ext cx="1761346" cy="2507029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Рисунок 7" descr="C:\Users\1\AppData\Local\Temp\Rar$DIa3280.25989\SCX-3200_20220214_11461007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4953" y="4187952"/>
            <a:ext cx="1591055" cy="2350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538729" y="950976"/>
            <a:ext cx="81128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ИЛЬИНА ЛОЛИТА НИКОЛАЕВНА,</a:t>
            </a:r>
          </a:p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учитель иностранного языка МБОУ СШ №1 р.п. Кузоватово</a:t>
            </a:r>
            <a:endParaRPr lang="ru-RU" sz="2400" dirty="0"/>
          </a:p>
        </p:txBody>
      </p:sp>
      <p:pic>
        <p:nvPicPr>
          <p:cNvPr id="5121" name="Picture 1" descr="C:\Users\школа1\Desktop\Наставник 2023-2024\Аттестация педагог-наставник\скан материалов аттестация наставник\Раздел-5.1.-Достижения-наставляемых-Грамоты.jpg\190556b154f0a27fb41334e1edc190cc-3.jpg"/>
          <p:cNvPicPr>
            <a:picLocks noChangeAspect="1" noChangeArrowheads="1"/>
          </p:cNvPicPr>
          <p:nvPr/>
        </p:nvPicPr>
        <p:blipFill>
          <a:blip r:embed="rId6" cstate="print"/>
          <a:srcRect l="4296" t="6333" r="66307" b="31950"/>
          <a:stretch>
            <a:fillRect/>
          </a:stretch>
        </p:blipFill>
        <p:spPr bwMode="auto">
          <a:xfrm>
            <a:off x="5025022" y="4130969"/>
            <a:ext cx="1611448" cy="23923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63824" y="2048257"/>
            <a:ext cx="841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Призер Всероссийского конкурса методических разработок уроков и внеурочных занятий «Формула успеха»;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Лауреат областного конкурса педагогических работников «Воспитать человека»;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Победитель муниципального и участник регионального конкурса «Педагог года -2024»;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Всероссийской научно-практической конференции «Поликультурное образование: опыт и перспективы», посвященная Году педагога и наставника.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Главный результат: присвоение высшей квалификационной категории (февраль 2024 г.)</a:t>
            </a:r>
          </a:p>
        </p:txBody>
      </p:sp>
      <p:pic>
        <p:nvPicPr>
          <p:cNvPr id="1026" name="Picture 2" descr="C:\Users\школа1\Desktop\S0r7whdTVKY.jpg"/>
          <p:cNvPicPr>
            <a:picLocks noChangeAspect="1" noChangeArrowheads="1"/>
          </p:cNvPicPr>
          <p:nvPr/>
        </p:nvPicPr>
        <p:blipFill>
          <a:blip r:embed="rId7" cstate="print"/>
          <a:srcRect l="11028" t="6772" r="5369" b="9210"/>
          <a:stretch>
            <a:fillRect/>
          </a:stretch>
        </p:blipFill>
        <p:spPr bwMode="auto">
          <a:xfrm>
            <a:off x="1033272" y="1088136"/>
            <a:ext cx="1335024" cy="2394897"/>
          </a:xfrm>
          <a:prstGeom prst="rect">
            <a:avLst/>
          </a:prstGeom>
          <a:noFill/>
        </p:spPr>
      </p:pic>
      <p:pic>
        <p:nvPicPr>
          <p:cNvPr id="1027" name="Picture 3" descr="C:\Users\школа1\Desktop\Ильина конкур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6740" y="4325112"/>
            <a:ext cx="2119642" cy="15910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1107</Words>
  <Application>Microsoft Office PowerPoint</Application>
  <PresentationFormat>Произвольный</PresentationFormat>
  <Paragraphs>142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Tatiana</dc:creator>
  <cp:lastModifiedBy>школа1</cp:lastModifiedBy>
  <cp:revision>51</cp:revision>
  <dcterms:created xsi:type="dcterms:W3CDTF">2024-07-09T14:16:42Z</dcterms:created>
  <dcterms:modified xsi:type="dcterms:W3CDTF">2024-08-06T18:34:22Z</dcterms:modified>
</cp:coreProperties>
</file>